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8" autoAdjust="0"/>
  </p:normalViewPr>
  <p:slideViewPr>
    <p:cSldViewPr>
      <p:cViewPr varScale="1">
        <p:scale>
          <a:sx n="71" d="100"/>
          <a:sy n="71" d="100"/>
        </p:scale>
        <p:origin x="-13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9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A9F703F-9E6F-44E6-A9F9-740180721B0E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7413B7C-37E5-4536-A16E-2570653E36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692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000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9C5B6-FB36-45D9-93D9-3949219865E3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D22CA-102C-4647-A6EF-4A6E76B8F8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304543"/>
      </p:ext>
    </p:extLst>
  </p:cSld>
  <p:clrMapOvr>
    <a:masterClrMapping/>
  </p:clrMapOvr>
  <p:transition advClick="0" advTm="4000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C77BBC-31F8-4693-99FD-4D159D51D172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856759E-12FE-45CA-8AAC-BC09CAF6A7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336496"/>
      </p:ext>
    </p:extLst>
  </p:cSld>
  <p:clrMapOvr>
    <a:masterClrMapping/>
  </p:clrMapOvr>
  <p:transition advClick="0" advTm="4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DB138-9119-4C4C-82DF-8234A80BB80D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0DFF-BE7E-434B-BFA7-C179927DEA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204559"/>
      </p:ext>
    </p:extLst>
  </p:cSld>
  <p:clrMapOvr>
    <a:masterClrMapping/>
  </p:clrMapOvr>
  <p:transition advClick="0" advTm="4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BA9DCB-BAB6-4AC8-8AAA-90D9F205525B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9FCE99-6E21-446C-BC9A-4459A65DFC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90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000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2161-3C85-46BB-AC67-31F5EF395953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661C-103F-4ABF-81FA-3001215DB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172084"/>
      </p:ext>
    </p:extLst>
  </p:cSld>
  <p:clrMapOvr>
    <a:masterClrMapping/>
  </p:clrMapOvr>
  <p:transition advClick="0" advTm="4000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66EEC-BAAB-4AE0-B7FD-F1FE3B8CC0D4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6ACF9-28FF-448E-BD6E-5415686C5C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073748"/>
      </p:ext>
    </p:extLst>
  </p:cSld>
  <p:clrMapOvr>
    <a:masterClrMapping/>
  </p:clrMapOvr>
  <p:transition advClick="0" advTm="4000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D6F6E-C1E4-4BF7-BC1B-BC32DD110F47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637F-8749-4DF7-A694-ED0215FF1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63832"/>
      </p:ext>
    </p:extLst>
  </p:cSld>
  <p:clrMapOvr>
    <a:masterClrMapping/>
  </p:clrMapOvr>
  <p:transition advClick="0" advTm="4000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2286-865E-46AD-B1FB-F49F2236CE53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B4679-9B6D-4301-B433-8B49C8564E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07107"/>
      </p:ext>
    </p:extLst>
  </p:cSld>
  <p:clrMapOvr>
    <a:masterClrMapping/>
  </p:clrMapOvr>
  <p:transition advClick="0" advTm="4000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269D-AC9E-4FAC-AFF2-DF970BCBF1C6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02850-EBCF-4AB4-A1FF-1AC622171D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2288"/>
      </p:ext>
    </p:extLst>
  </p:cSld>
  <p:clrMapOvr>
    <a:masterClrMapping/>
  </p:clrMapOvr>
  <p:transition advClick="0" advTm="4000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2C397F-1053-45CB-8953-C6405D47B4A3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82065-14FD-4A91-A0CE-A150FB698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930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000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5A961C0-2DB5-4540-BD36-70C23B7B0EE5}" type="datetimeFigureOut">
              <a:rPr lang="cs-CZ"/>
              <a:pPr>
                <a:defRPr/>
              </a:pPr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9C75BE5-B9D6-4D56-81F6-17A7D2268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700" r:id="rId9"/>
    <p:sldLayoutId id="2147483697" r:id="rId10"/>
    <p:sldLayoutId id="2147483701" r:id="rId11"/>
  </p:sldLayoutIdLst>
  <p:transition advClick="0" advTm="4000">
    <p:cut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57554" y="857232"/>
            <a:ext cx="5105400" cy="182995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Matematická úloha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0688" y="5500688"/>
            <a:ext cx="2897187" cy="603250"/>
          </a:xfrm>
        </p:spPr>
        <p:txBody>
          <a:bodyPr/>
          <a:lstStyle/>
          <a:p>
            <a:pPr eaLnBrk="1" hangingPunct="1"/>
            <a:r>
              <a:rPr lang="cs-CZ" dirty="0" smtClean="0"/>
              <a:t>Marie </a:t>
            </a:r>
            <a:r>
              <a:rPr lang="cs-CZ" dirty="0" smtClean="0"/>
              <a:t>V., ZL </a:t>
            </a:r>
            <a:r>
              <a:rPr lang="cs-CZ" dirty="0" smtClean="0"/>
              <a:t>3.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500063" y="357188"/>
            <a:ext cx="7143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sz="2000">
                <a:latin typeface="Trebuchet MS" pitchFamily="34" charset="0"/>
              </a:rPr>
              <a:t>Jaká je pravděpodobnost, že mezi čtyřmi taženými kartami z balíčku „mariášek“ (obsahuje 32 karet) budou alespoň 3 králové?</a:t>
            </a: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0" y="1643063"/>
            <a:ext cx="8143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5"/>
          <p:cNvGrpSpPr>
            <a:grpSpLocks/>
          </p:cNvGrpSpPr>
          <p:nvPr/>
        </p:nvGrpSpPr>
        <p:grpSpPr bwMode="auto">
          <a:xfrm>
            <a:off x="714375" y="2500313"/>
            <a:ext cx="2787650" cy="369887"/>
            <a:chOff x="714348" y="2500306"/>
            <a:chExt cx="2787883" cy="369332"/>
          </a:xfrm>
        </p:grpSpPr>
        <p:sp>
          <p:nvSpPr>
            <p:cNvPr id="7181" name="Obdélník 4"/>
            <p:cNvSpPr>
              <a:spLocks noChangeArrowheads="1"/>
            </p:cNvSpPr>
            <p:nvPr/>
          </p:nvSpPr>
          <p:spPr bwMode="auto">
            <a:xfrm>
              <a:off x="1357290" y="2500306"/>
              <a:ext cx="214494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k=4, n=3</a:t>
              </a:r>
            </a:p>
          </p:txBody>
        </p:sp>
        <p:sp>
          <p:nvSpPr>
            <p:cNvPr id="7182" name="Obdélník 5"/>
            <p:cNvSpPr>
              <a:spLocks noChangeArrowheads="1"/>
            </p:cNvSpPr>
            <p:nvPr/>
          </p:nvSpPr>
          <p:spPr bwMode="auto">
            <a:xfrm>
              <a:off x="714348" y="2500306"/>
              <a:ext cx="391454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0.</a:t>
              </a:r>
            </a:p>
          </p:txBody>
        </p:sp>
      </p:grpSp>
      <p:grpSp>
        <p:nvGrpSpPr>
          <p:cNvPr id="3" name="Skupina 17"/>
          <p:cNvGrpSpPr>
            <a:grpSpLocks/>
          </p:cNvGrpSpPr>
          <p:nvPr/>
        </p:nvGrpSpPr>
        <p:grpSpPr bwMode="auto">
          <a:xfrm>
            <a:off x="714375" y="4000500"/>
            <a:ext cx="1027113" cy="369888"/>
            <a:chOff x="714348" y="4000504"/>
            <a:chExt cx="1027078" cy="369332"/>
          </a:xfrm>
        </p:grpSpPr>
        <p:sp>
          <p:nvSpPr>
            <p:cNvPr id="7179" name="Obdélník 6"/>
            <p:cNvSpPr>
              <a:spLocks noChangeArrowheads="1"/>
            </p:cNvSpPr>
            <p:nvPr/>
          </p:nvSpPr>
          <p:spPr bwMode="auto">
            <a:xfrm>
              <a:off x="714348" y="4000504"/>
              <a:ext cx="391454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2.</a:t>
              </a:r>
            </a:p>
          </p:txBody>
        </p:sp>
        <p:sp>
          <p:nvSpPr>
            <p:cNvPr id="7180" name="Obdélník 8"/>
            <p:cNvSpPr>
              <a:spLocks noChangeArrowheads="1"/>
            </p:cNvSpPr>
            <p:nvPr/>
          </p:nvSpPr>
          <p:spPr bwMode="auto">
            <a:xfrm>
              <a:off x="1285852" y="4000504"/>
              <a:ext cx="4555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NE</a:t>
              </a:r>
            </a:p>
          </p:txBody>
        </p:sp>
      </p:grpSp>
      <p:grpSp>
        <p:nvGrpSpPr>
          <p:cNvPr id="5" name="Skupina 16"/>
          <p:cNvGrpSpPr>
            <a:grpSpLocks/>
          </p:cNvGrpSpPr>
          <p:nvPr/>
        </p:nvGrpSpPr>
        <p:grpSpPr bwMode="auto">
          <a:xfrm>
            <a:off x="714375" y="3286125"/>
            <a:ext cx="1027113" cy="369888"/>
            <a:chOff x="714348" y="3286124"/>
            <a:chExt cx="1027078" cy="369332"/>
          </a:xfrm>
        </p:grpSpPr>
        <p:sp>
          <p:nvSpPr>
            <p:cNvPr id="7177" name="Obdélník 7"/>
            <p:cNvSpPr>
              <a:spLocks noChangeArrowheads="1"/>
            </p:cNvSpPr>
            <p:nvPr/>
          </p:nvSpPr>
          <p:spPr bwMode="auto">
            <a:xfrm>
              <a:off x="1285852" y="3286124"/>
              <a:ext cx="4555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NE</a:t>
              </a:r>
            </a:p>
          </p:txBody>
        </p:sp>
        <p:sp>
          <p:nvSpPr>
            <p:cNvPr id="7178" name="Obdélník 9"/>
            <p:cNvSpPr>
              <a:spLocks noChangeArrowheads="1"/>
            </p:cNvSpPr>
            <p:nvPr/>
          </p:nvSpPr>
          <p:spPr bwMode="auto">
            <a:xfrm>
              <a:off x="714348" y="3286124"/>
              <a:ext cx="391454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1.</a:t>
              </a:r>
            </a:p>
          </p:txBody>
        </p:sp>
      </p:grpSp>
      <p:sp>
        <p:nvSpPr>
          <p:cNvPr id="13" name="Pravá složená závorka 12"/>
          <p:cNvSpPr/>
          <p:nvPr/>
        </p:nvSpPr>
        <p:spPr>
          <a:xfrm>
            <a:off x="2071688" y="3429000"/>
            <a:ext cx="142875" cy="78581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714625" y="3643313"/>
            <a:ext cx="695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C</a:t>
            </a:r>
            <a:r>
              <a:rPr lang="cs-CZ" baseline="-25000">
                <a:latin typeface="Trebuchet MS" pitchFamily="34" charset="0"/>
              </a:rPr>
              <a:t>k</a:t>
            </a:r>
            <a:r>
              <a:rPr lang="cs-CZ">
                <a:latin typeface="Trebuchet MS" pitchFamily="34" charset="0"/>
              </a:rPr>
              <a:t>(n)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642938" y="915988"/>
            <a:ext cx="4033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Jev A</a:t>
            </a:r>
            <a:r>
              <a:rPr lang="cs-CZ" baseline="-25000">
                <a:latin typeface="Trebuchet MS" pitchFamily="34" charset="0"/>
              </a:rPr>
              <a:t>1</a:t>
            </a:r>
            <a:r>
              <a:rPr lang="cs-CZ">
                <a:latin typeface="Trebuchet MS" pitchFamily="34" charset="0"/>
              </a:rPr>
              <a:t>: Ve čtveřici budou tři králové.</a:t>
            </a:r>
          </a:p>
        </p:txBody>
      </p:sp>
      <p:grpSp>
        <p:nvGrpSpPr>
          <p:cNvPr id="2" name="Skupina 42"/>
          <p:cNvGrpSpPr>
            <a:grpSpLocks/>
          </p:cNvGrpSpPr>
          <p:nvPr/>
        </p:nvGrpSpPr>
        <p:grpSpPr bwMode="auto">
          <a:xfrm>
            <a:off x="714375" y="3201988"/>
            <a:ext cx="6807200" cy="1512887"/>
            <a:chOff x="714348" y="1916660"/>
            <a:chExt cx="6807352" cy="1512340"/>
          </a:xfrm>
        </p:grpSpPr>
        <p:sp>
          <p:nvSpPr>
            <p:cNvPr id="8205" name="Obdélník 3"/>
            <p:cNvSpPr>
              <a:spLocks noChangeArrowheads="1"/>
            </p:cNvSpPr>
            <p:nvPr/>
          </p:nvSpPr>
          <p:spPr bwMode="auto">
            <a:xfrm>
              <a:off x="714348" y="2059536"/>
              <a:ext cx="25021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m(A</a:t>
              </a:r>
              <a:r>
                <a:rPr lang="cs-CZ" baseline="-25000">
                  <a:latin typeface="Trebuchet MS" pitchFamily="34" charset="0"/>
                </a:rPr>
                <a:t>1</a:t>
              </a:r>
              <a:r>
                <a:rPr lang="cs-CZ">
                  <a:latin typeface="Trebuchet MS" pitchFamily="34" charset="0"/>
                </a:rPr>
                <a:t>) = C</a:t>
              </a:r>
              <a:r>
                <a:rPr lang="cs-CZ" baseline="-25000">
                  <a:latin typeface="Trebuchet MS" pitchFamily="34" charset="0"/>
                </a:rPr>
                <a:t>3</a:t>
              </a:r>
              <a:r>
                <a:rPr lang="cs-CZ">
                  <a:latin typeface="Trebuchet MS" pitchFamily="34" charset="0"/>
                </a:rPr>
                <a:t>(4)∙C</a:t>
              </a:r>
              <a:r>
                <a:rPr lang="cs-CZ" baseline="-25000">
                  <a:latin typeface="Trebuchet MS" pitchFamily="34" charset="0"/>
                </a:rPr>
                <a:t>1</a:t>
              </a:r>
              <a:r>
                <a:rPr lang="cs-CZ">
                  <a:latin typeface="Trebuchet MS" pitchFamily="34" charset="0"/>
                </a:rPr>
                <a:t>(28) = </a:t>
              </a:r>
            </a:p>
          </p:txBody>
        </p:sp>
        <p:cxnSp>
          <p:nvCxnSpPr>
            <p:cNvPr id="6" name="Přímá spojovací čára 5"/>
            <p:cNvCxnSpPr/>
            <p:nvPr/>
          </p:nvCxnSpPr>
          <p:spPr>
            <a:xfrm>
              <a:off x="3143277" y="2286413"/>
              <a:ext cx="500074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7" name="Obdélník 7"/>
            <p:cNvSpPr>
              <a:spLocks noChangeArrowheads="1"/>
            </p:cNvSpPr>
            <p:nvPr/>
          </p:nvSpPr>
          <p:spPr bwMode="auto">
            <a:xfrm>
              <a:off x="3214678" y="1928802"/>
              <a:ext cx="391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4!</a:t>
              </a:r>
            </a:p>
          </p:txBody>
        </p:sp>
        <p:sp>
          <p:nvSpPr>
            <p:cNvPr id="8208" name="Obdélník 8"/>
            <p:cNvSpPr>
              <a:spLocks noChangeArrowheads="1"/>
            </p:cNvSpPr>
            <p:nvPr/>
          </p:nvSpPr>
          <p:spPr bwMode="auto">
            <a:xfrm>
              <a:off x="3214678" y="2285992"/>
              <a:ext cx="391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3!</a:t>
              </a:r>
            </a:p>
          </p:txBody>
        </p:sp>
        <p:sp>
          <p:nvSpPr>
            <p:cNvPr id="8209" name="Obdélník 9"/>
            <p:cNvSpPr>
              <a:spLocks noChangeArrowheads="1"/>
            </p:cNvSpPr>
            <p:nvPr/>
          </p:nvSpPr>
          <p:spPr bwMode="auto">
            <a:xfrm>
              <a:off x="3714744" y="2071678"/>
              <a:ext cx="2143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∙</a:t>
              </a:r>
            </a:p>
          </p:txBody>
        </p:sp>
        <p:sp>
          <p:nvSpPr>
            <p:cNvPr id="8210" name="Obdélník 10"/>
            <p:cNvSpPr>
              <a:spLocks noChangeArrowheads="1"/>
            </p:cNvSpPr>
            <p:nvPr/>
          </p:nvSpPr>
          <p:spPr bwMode="auto">
            <a:xfrm>
              <a:off x="5188205" y="1916660"/>
              <a:ext cx="59824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4∙3!</a:t>
              </a:r>
            </a:p>
          </p:txBody>
        </p:sp>
        <p:cxnSp>
          <p:nvCxnSpPr>
            <p:cNvPr id="14" name="Přímá spojovací čára 13"/>
            <p:cNvCxnSpPr/>
            <p:nvPr/>
          </p:nvCxnSpPr>
          <p:spPr>
            <a:xfrm>
              <a:off x="4000546" y="2286413"/>
              <a:ext cx="714391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2" name="Obdélník 14"/>
            <p:cNvSpPr>
              <a:spLocks noChangeArrowheads="1"/>
            </p:cNvSpPr>
            <p:nvPr/>
          </p:nvSpPr>
          <p:spPr bwMode="auto">
            <a:xfrm>
              <a:off x="4071934" y="1916660"/>
              <a:ext cx="5132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28!</a:t>
              </a:r>
            </a:p>
          </p:txBody>
        </p:sp>
        <p:sp>
          <p:nvSpPr>
            <p:cNvPr id="8213" name="Obdélník 15"/>
            <p:cNvSpPr>
              <a:spLocks noChangeArrowheads="1"/>
            </p:cNvSpPr>
            <p:nvPr/>
          </p:nvSpPr>
          <p:spPr bwMode="auto">
            <a:xfrm>
              <a:off x="4071934" y="2285992"/>
              <a:ext cx="5132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27!</a:t>
              </a:r>
            </a:p>
          </p:txBody>
        </p:sp>
        <p:sp>
          <p:nvSpPr>
            <p:cNvPr id="8214" name="Obdélník 16"/>
            <p:cNvSpPr>
              <a:spLocks noChangeArrowheads="1"/>
            </p:cNvSpPr>
            <p:nvPr/>
          </p:nvSpPr>
          <p:spPr bwMode="auto">
            <a:xfrm>
              <a:off x="4714876" y="2071678"/>
              <a:ext cx="3064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</a:t>
              </a:r>
            </a:p>
          </p:txBody>
        </p:sp>
        <p:cxnSp>
          <p:nvCxnSpPr>
            <p:cNvPr id="24" name="Přímá spojovací čára 23"/>
            <p:cNvCxnSpPr/>
            <p:nvPr/>
          </p:nvCxnSpPr>
          <p:spPr>
            <a:xfrm>
              <a:off x="5143572" y="2286413"/>
              <a:ext cx="642952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>
              <a:off x="6072281" y="2286413"/>
              <a:ext cx="1071586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7" name="Obdélník 27"/>
            <p:cNvSpPr>
              <a:spLocks noChangeArrowheads="1"/>
            </p:cNvSpPr>
            <p:nvPr/>
          </p:nvSpPr>
          <p:spPr bwMode="auto">
            <a:xfrm>
              <a:off x="5786446" y="2071678"/>
              <a:ext cx="2143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∙</a:t>
              </a:r>
            </a:p>
          </p:txBody>
        </p:sp>
        <p:sp>
          <p:nvSpPr>
            <p:cNvPr id="8218" name="Obdélník 28"/>
            <p:cNvSpPr>
              <a:spLocks noChangeArrowheads="1"/>
            </p:cNvSpPr>
            <p:nvPr/>
          </p:nvSpPr>
          <p:spPr bwMode="auto">
            <a:xfrm>
              <a:off x="7215206" y="2071678"/>
              <a:ext cx="3064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</a:t>
              </a:r>
            </a:p>
          </p:txBody>
        </p:sp>
        <p:sp>
          <p:nvSpPr>
            <p:cNvPr id="8219" name="Obdélník 29"/>
            <p:cNvSpPr>
              <a:spLocks noChangeArrowheads="1"/>
            </p:cNvSpPr>
            <p:nvPr/>
          </p:nvSpPr>
          <p:spPr bwMode="auto">
            <a:xfrm>
              <a:off x="5286380" y="2285992"/>
              <a:ext cx="391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3!</a:t>
              </a:r>
            </a:p>
          </p:txBody>
        </p:sp>
        <p:sp>
          <p:nvSpPr>
            <p:cNvPr id="8220" name="Obdélník 32"/>
            <p:cNvSpPr>
              <a:spLocks noChangeArrowheads="1"/>
            </p:cNvSpPr>
            <p:nvPr/>
          </p:nvSpPr>
          <p:spPr bwMode="auto">
            <a:xfrm>
              <a:off x="6215074" y="1916660"/>
              <a:ext cx="8418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28∙27!</a:t>
              </a:r>
            </a:p>
          </p:txBody>
        </p:sp>
        <p:sp>
          <p:nvSpPr>
            <p:cNvPr id="8221" name="Obdélník 33"/>
            <p:cNvSpPr>
              <a:spLocks noChangeArrowheads="1"/>
            </p:cNvSpPr>
            <p:nvPr/>
          </p:nvSpPr>
          <p:spPr bwMode="auto">
            <a:xfrm>
              <a:off x="2840227" y="3059668"/>
              <a:ext cx="15888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 4 ∙ 28 = 128</a:t>
              </a:r>
            </a:p>
          </p:txBody>
        </p:sp>
        <p:sp>
          <p:nvSpPr>
            <p:cNvPr id="8222" name="Obdélník 34"/>
            <p:cNvSpPr>
              <a:spLocks noChangeArrowheads="1"/>
            </p:cNvSpPr>
            <p:nvPr/>
          </p:nvSpPr>
          <p:spPr bwMode="auto">
            <a:xfrm>
              <a:off x="6416172" y="2285992"/>
              <a:ext cx="5132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27!</a:t>
              </a:r>
            </a:p>
          </p:txBody>
        </p:sp>
      </p:grpSp>
      <p:grpSp>
        <p:nvGrpSpPr>
          <p:cNvPr id="3" name="Skupina 63"/>
          <p:cNvGrpSpPr>
            <a:grpSpLocks/>
          </p:cNvGrpSpPr>
          <p:nvPr/>
        </p:nvGrpSpPr>
        <p:grpSpPr bwMode="auto">
          <a:xfrm>
            <a:off x="928688" y="1987550"/>
            <a:ext cx="3000375" cy="441325"/>
            <a:chOff x="1000100" y="1916660"/>
            <a:chExt cx="3000396" cy="441564"/>
          </a:xfrm>
        </p:grpSpPr>
        <p:sp>
          <p:nvSpPr>
            <p:cNvPr id="65" name="Obdélník 64"/>
            <p:cNvSpPr/>
            <p:nvPr/>
          </p:nvSpPr>
          <p:spPr>
            <a:xfrm>
              <a:off x="1000100" y="1929367"/>
              <a:ext cx="3000396" cy="4288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66" name="Přímá spojovací čára 65"/>
            <p:cNvCxnSpPr/>
            <p:nvPr/>
          </p:nvCxnSpPr>
          <p:spPr>
            <a:xfrm rot="16200000" flipH="1">
              <a:off x="1500845" y="2130295"/>
              <a:ext cx="428857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/>
            <p:nvPr/>
          </p:nvCxnSpPr>
          <p:spPr>
            <a:xfrm rot="16200000" flipH="1">
              <a:off x="2928017" y="2130295"/>
              <a:ext cx="428857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0" name="Obdélník 67"/>
            <p:cNvSpPr>
              <a:spLocks noChangeArrowheads="1"/>
            </p:cNvSpPr>
            <p:nvPr/>
          </p:nvSpPr>
          <p:spPr bwMode="auto">
            <a:xfrm>
              <a:off x="3357554" y="198809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X</a:t>
              </a:r>
            </a:p>
          </p:txBody>
        </p:sp>
        <p:sp>
          <p:nvSpPr>
            <p:cNvPr id="8201" name="Obdélník 68"/>
            <p:cNvSpPr>
              <a:spLocks noChangeArrowheads="1"/>
            </p:cNvSpPr>
            <p:nvPr/>
          </p:nvSpPr>
          <p:spPr bwMode="auto">
            <a:xfrm>
              <a:off x="114297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sp>
          <p:nvSpPr>
            <p:cNvPr id="8202" name="Obdélník 69"/>
            <p:cNvSpPr>
              <a:spLocks noChangeArrowheads="1"/>
            </p:cNvSpPr>
            <p:nvPr/>
          </p:nvSpPr>
          <p:spPr bwMode="auto">
            <a:xfrm>
              <a:off x="185735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sp>
          <p:nvSpPr>
            <p:cNvPr id="8203" name="Obdélník 70"/>
            <p:cNvSpPr>
              <a:spLocks noChangeArrowheads="1"/>
            </p:cNvSpPr>
            <p:nvPr/>
          </p:nvSpPr>
          <p:spPr bwMode="auto">
            <a:xfrm>
              <a:off x="257173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cxnSp>
          <p:nvCxnSpPr>
            <p:cNvPr id="72" name="Přímá spojovací čára 71"/>
            <p:cNvCxnSpPr>
              <a:stCxn id="65" idx="0"/>
              <a:endCxn id="65" idx="2"/>
            </p:cNvCxnSpPr>
            <p:nvPr/>
          </p:nvCxnSpPr>
          <p:spPr>
            <a:xfrm rot="16200000" flipH="1">
              <a:off x="2285869" y="2142208"/>
              <a:ext cx="428857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642938" y="642938"/>
            <a:ext cx="4219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Jev A</a:t>
            </a:r>
            <a:r>
              <a:rPr lang="cs-CZ" baseline="-25000">
                <a:latin typeface="Trebuchet MS" pitchFamily="34" charset="0"/>
              </a:rPr>
              <a:t>2</a:t>
            </a:r>
            <a:r>
              <a:rPr lang="cs-CZ">
                <a:latin typeface="Trebuchet MS" pitchFamily="34" charset="0"/>
              </a:rPr>
              <a:t>: Ve čtveřici budou čtyři králové.</a:t>
            </a:r>
          </a:p>
        </p:txBody>
      </p:sp>
      <p:grpSp>
        <p:nvGrpSpPr>
          <p:cNvPr id="2" name="Skupina 13"/>
          <p:cNvGrpSpPr>
            <a:grpSpLocks/>
          </p:cNvGrpSpPr>
          <p:nvPr/>
        </p:nvGrpSpPr>
        <p:grpSpPr bwMode="auto">
          <a:xfrm>
            <a:off x="1000125" y="1773238"/>
            <a:ext cx="3000375" cy="441325"/>
            <a:chOff x="1000100" y="1916660"/>
            <a:chExt cx="3000396" cy="441564"/>
          </a:xfrm>
        </p:grpSpPr>
        <p:sp>
          <p:nvSpPr>
            <p:cNvPr id="15" name="Obdélník 14"/>
            <p:cNvSpPr/>
            <p:nvPr/>
          </p:nvSpPr>
          <p:spPr>
            <a:xfrm>
              <a:off x="1000100" y="1929367"/>
              <a:ext cx="3000396" cy="4288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6" name="Přímá spojovací čára 15"/>
            <p:cNvCxnSpPr/>
            <p:nvPr/>
          </p:nvCxnSpPr>
          <p:spPr>
            <a:xfrm rot="16200000" flipH="1">
              <a:off x="1500845" y="2130295"/>
              <a:ext cx="428857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16200000" flipH="1">
              <a:off x="2928018" y="2130295"/>
              <a:ext cx="428857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Obdélník 17"/>
            <p:cNvSpPr>
              <a:spLocks noChangeArrowheads="1"/>
            </p:cNvSpPr>
            <p:nvPr/>
          </p:nvSpPr>
          <p:spPr bwMode="auto">
            <a:xfrm>
              <a:off x="3357554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sp>
          <p:nvSpPr>
            <p:cNvPr id="9230" name="Obdélník 18"/>
            <p:cNvSpPr>
              <a:spLocks noChangeArrowheads="1"/>
            </p:cNvSpPr>
            <p:nvPr/>
          </p:nvSpPr>
          <p:spPr bwMode="auto">
            <a:xfrm>
              <a:off x="114297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sp>
          <p:nvSpPr>
            <p:cNvPr id="9231" name="Obdélník 19"/>
            <p:cNvSpPr>
              <a:spLocks noChangeArrowheads="1"/>
            </p:cNvSpPr>
            <p:nvPr/>
          </p:nvSpPr>
          <p:spPr bwMode="auto">
            <a:xfrm>
              <a:off x="185735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sp>
          <p:nvSpPr>
            <p:cNvPr id="9232" name="Obdélník 20"/>
            <p:cNvSpPr>
              <a:spLocks noChangeArrowheads="1"/>
            </p:cNvSpPr>
            <p:nvPr/>
          </p:nvSpPr>
          <p:spPr bwMode="auto">
            <a:xfrm>
              <a:off x="2571736" y="1988098"/>
              <a:ext cx="31771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K</a:t>
              </a:r>
            </a:p>
          </p:txBody>
        </p:sp>
        <p:cxnSp>
          <p:nvCxnSpPr>
            <p:cNvPr id="22" name="Přímá spojovací čára 21"/>
            <p:cNvCxnSpPr>
              <a:stCxn id="15" idx="0"/>
              <a:endCxn id="15" idx="2"/>
            </p:cNvCxnSpPr>
            <p:nvPr/>
          </p:nvCxnSpPr>
          <p:spPr>
            <a:xfrm rot="16200000" flipH="1">
              <a:off x="2285869" y="2142208"/>
              <a:ext cx="428857" cy="31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22"/>
          <p:cNvGrpSpPr>
            <a:grpSpLocks/>
          </p:cNvGrpSpPr>
          <p:nvPr/>
        </p:nvGrpSpPr>
        <p:grpSpPr bwMode="auto">
          <a:xfrm>
            <a:off x="931863" y="3416300"/>
            <a:ext cx="2854325" cy="727075"/>
            <a:chOff x="714348" y="1928802"/>
            <a:chExt cx="2854706" cy="726522"/>
          </a:xfrm>
        </p:grpSpPr>
        <p:sp>
          <p:nvSpPr>
            <p:cNvPr id="9221" name="Obdélník 23"/>
            <p:cNvSpPr>
              <a:spLocks noChangeArrowheads="1"/>
            </p:cNvSpPr>
            <p:nvPr/>
          </p:nvSpPr>
          <p:spPr bwMode="auto">
            <a:xfrm>
              <a:off x="714348" y="2059536"/>
              <a:ext cx="25021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m(A</a:t>
              </a:r>
              <a:r>
                <a:rPr lang="cs-CZ" baseline="-25000">
                  <a:latin typeface="Trebuchet MS" pitchFamily="34" charset="0"/>
                </a:rPr>
                <a:t>2</a:t>
              </a:r>
              <a:r>
                <a:rPr lang="cs-CZ">
                  <a:latin typeface="Trebuchet MS" pitchFamily="34" charset="0"/>
                </a:rPr>
                <a:t>) = C</a:t>
              </a:r>
              <a:r>
                <a:rPr lang="cs-CZ" baseline="-25000">
                  <a:latin typeface="Trebuchet MS" pitchFamily="34" charset="0"/>
                </a:rPr>
                <a:t>4</a:t>
              </a:r>
              <a:r>
                <a:rPr lang="cs-CZ">
                  <a:latin typeface="Trebuchet MS" pitchFamily="34" charset="0"/>
                </a:rPr>
                <a:t>(4) = </a:t>
              </a:r>
            </a:p>
          </p:txBody>
        </p:sp>
        <p:cxnSp>
          <p:nvCxnSpPr>
            <p:cNvPr id="25" name="Přímá spojovací čára 24"/>
            <p:cNvCxnSpPr/>
            <p:nvPr/>
          </p:nvCxnSpPr>
          <p:spPr>
            <a:xfrm>
              <a:off x="2429077" y="2285718"/>
              <a:ext cx="500129" cy="1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3" name="Obdélník 25"/>
            <p:cNvSpPr>
              <a:spLocks noChangeArrowheads="1"/>
            </p:cNvSpPr>
            <p:nvPr/>
          </p:nvSpPr>
          <p:spPr bwMode="auto">
            <a:xfrm>
              <a:off x="2500298" y="1928802"/>
              <a:ext cx="391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4!</a:t>
              </a:r>
            </a:p>
          </p:txBody>
        </p:sp>
        <p:sp>
          <p:nvSpPr>
            <p:cNvPr id="9224" name="Obdélník 26"/>
            <p:cNvSpPr>
              <a:spLocks noChangeArrowheads="1"/>
            </p:cNvSpPr>
            <p:nvPr/>
          </p:nvSpPr>
          <p:spPr bwMode="auto">
            <a:xfrm>
              <a:off x="2500298" y="2285992"/>
              <a:ext cx="3914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4!</a:t>
              </a:r>
            </a:p>
          </p:txBody>
        </p:sp>
        <p:sp>
          <p:nvSpPr>
            <p:cNvPr id="9225" name="Obdélník 39"/>
            <p:cNvSpPr>
              <a:spLocks noChangeArrowheads="1"/>
            </p:cNvSpPr>
            <p:nvPr/>
          </p:nvSpPr>
          <p:spPr bwMode="auto">
            <a:xfrm>
              <a:off x="3071802" y="2071678"/>
              <a:ext cx="4972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 1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785938" y="1643063"/>
            <a:ext cx="4060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m(A) = m(A</a:t>
            </a:r>
            <a:r>
              <a:rPr lang="cs-CZ" baseline="-25000">
                <a:latin typeface="Trebuchet MS" pitchFamily="34" charset="0"/>
              </a:rPr>
              <a:t>1</a:t>
            </a:r>
            <a:r>
              <a:rPr lang="cs-CZ">
                <a:latin typeface="Trebuchet MS" pitchFamily="34" charset="0"/>
              </a:rPr>
              <a:t>) + m(A</a:t>
            </a:r>
            <a:r>
              <a:rPr lang="cs-CZ" baseline="-25000">
                <a:latin typeface="Trebuchet MS" pitchFamily="34" charset="0"/>
              </a:rPr>
              <a:t>2</a:t>
            </a:r>
            <a:r>
              <a:rPr lang="cs-CZ">
                <a:latin typeface="Trebuchet MS" pitchFamily="34" charset="0"/>
              </a:rPr>
              <a:t>) = 128 + 1 = 129 </a:t>
            </a:r>
          </a:p>
        </p:txBody>
      </p:sp>
      <p:grpSp>
        <p:nvGrpSpPr>
          <p:cNvPr id="2" name="Skupina 10"/>
          <p:cNvGrpSpPr>
            <a:grpSpLocks/>
          </p:cNvGrpSpPr>
          <p:nvPr/>
        </p:nvGrpSpPr>
        <p:grpSpPr bwMode="auto">
          <a:xfrm>
            <a:off x="1211263" y="3201988"/>
            <a:ext cx="5003800" cy="1016000"/>
            <a:chOff x="714349" y="1916660"/>
            <a:chExt cx="5003630" cy="1015664"/>
          </a:xfrm>
        </p:grpSpPr>
        <p:sp>
          <p:nvSpPr>
            <p:cNvPr id="10244" name="Obdélník 11"/>
            <p:cNvSpPr>
              <a:spLocks noChangeArrowheads="1"/>
            </p:cNvSpPr>
            <p:nvPr/>
          </p:nvSpPr>
          <p:spPr bwMode="auto">
            <a:xfrm>
              <a:off x="714349" y="2059536"/>
              <a:ext cx="150019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n = C</a:t>
              </a:r>
              <a:r>
                <a:rPr lang="cs-CZ" baseline="-25000">
                  <a:latin typeface="Trebuchet MS" pitchFamily="34" charset="0"/>
                </a:rPr>
                <a:t>4</a:t>
              </a:r>
              <a:r>
                <a:rPr lang="cs-CZ">
                  <a:latin typeface="Trebuchet MS" pitchFamily="34" charset="0"/>
                </a:rPr>
                <a:t>(32) = </a:t>
              </a:r>
            </a:p>
          </p:txBody>
        </p:sp>
        <p:cxnSp>
          <p:nvCxnSpPr>
            <p:cNvPr id="13" name="Přímá spojovací čára 12"/>
            <p:cNvCxnSpPr/>
            <p:nvPr/>
          </p:nvCxnSpPr>
          <p:spPr>
            <a:xfrm>
              <a:off x="2071615" y="2286425"/>
              <a:ext cx="714351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46" name="Obdélník 13"/>
            <p:cNvSpPr>
              <a:spLocks noChangeArrowheads="1"/>
            </p:cNvSpPr>
            <p:nvPr/>
          </p:nvSpPr>
          <p:spPr bwMode="auto">
            <a:xfrm>
              <a:off x="2143108" y="1928802"/>
              <a:ext cx="5343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32!</a:t>
              </a:r>
            </a:p>
          </p:txBody>
        </p:sp>
        <p:sp>
          <p:nvSpPr>
            <p:cNvPr id="10247" name="Obdélník 14"/>
            <p:cNvSpPr>
              <a:spLocks noChangeArrowheads="1"/>
            </p:cNvSpPr>
            <p:nvPr/>
          </p:nvSpPr>
          <p:spPr bwMode="auto">
            <a:xfrm>
              <a:off x="2000232" y="2285993"/>
              <a:ext cx="9286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4!∙28!</a:t>
              </a:r>
            </a:p>
            <a:p>
              <a:endParaRPr lang="cs-CZ">
                <a:latin typeface="Trebuchet MS" pitchFamily="34" charset="0"/>
              </a:endParaRPr>
            </a:p>
          </p:txBody>
        </p:sp>
        <p:cxnSp>
          <p:nvCxnSpPr>
            <p:cNvPr id="18" name="Přímá spojovací čára 17"/>
            <p:cNvCxnSpPr/>
            <p:nvPr/>
          </p:nvCxnSpPr>
          <p:spPr>
            <a:xfrm>
              <a:off x="3214576" y="2286425"/>
              <a:ext cx="1500137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49" name="Obdélník 18"/>
            <p:cNvSpPr>
              <a:spLocks noChangeArrowheads="1"/>
            </p:cNvSpPr>
            <p:nvPr/>
          </p:nvSpPr>
          <p:spPr bwMode="auto">
            <a:xfrm>
              <a:off x="3214678" y="1916660"/>
              <a:ext cx="15716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32∙31∙29∙28!</a:t>
              </a:r>
            </a:p>
          </p:txBody>
        </p:sp>
        <p:sp>
          <p:nvSpPr>
            <p:cNvPr id="10250" name="Obdélník 19"/>
            <p:cNvSpPr>
              <a:spLocks noChangeArrowheads="1"/>
            </p:cNvSpPr>
            <p:nvPr/>
          </p:nvSpPr>
          <p:spPr bwMode="auto">
            <a:xfrm>
              <a:off x="3357554" y="2285992"/>
              <a:ext cx="11336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4∙3∙2∙28!</a:t>
              </a:r>
            </a:p>
          </p:txBody>
        </p:sp>
        <p:sp>
          <p:nvSpPr>
            <p:cNvPr id="10251" name="Obdélník 20"/>
            <p:cNvSpPr>
              <a:spLocks noChangeArrowheads="1"/>
            </p:cNvSpPr>
            <p:nvPr/>
          </p:nvSpPr>
          <p:spPr bwMode="auto">
            <a:xfrm>
              <a:off x="2928926" y="2143116"/>
              <a:ext cx="3064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</a:t>
              </a:r>
            </a:p>
          </p:txBody>
        </p:sp>
        <p:sp>
          <p:nvSpPr>
            <p:cNvPr id="10252" name="Obdélník 27"/>
            <p:cNvSpPr>
              <a:spLocks noChangeArrowheads="1"/>
            </p:cNvSpPr>
            <p:nvPr/>
          </p:nvSpPr>
          <p:spPr bwMode="auto">
            <a:xfrm>
              <a:off x="4786314" y="2071678"/>
              <a:ext cx="9316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 1 240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1058863" y="4857750"/>
            <a:ext cx="6584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>
                <a:latin typeface="Trebuchet MS" pitchFamily="34" charset="0"/>
              </a:rPr>
              <a:t>Pravděpodobnost, že ve čtveřici tažených karet budou alespoň tři králové je 10,4 %. </a:t>
            </a:r>
          </a:p>
        </p:txBody>
      </p:sp>
      <p:grpSp>
        <p:nvGrpSpPr>
          <p:cNvPr id="2" name="Skupina 4"/>
          <p:cNvGrpSpPr>
            <a:grpSpLocks/>
          </p:cNvGrpSpPr>
          <p:nvPr/>
        </p:nvGrpSpPr>
        <p:grpSpPr bwMode="auto">
          <a:xfrm>
            <a:off x="1428750" y="2643188"/>
            <a:ext cx="4937125" cy="1003300"/>
            <a:chOff x="714349" y="1916660"/>
            <a:chExt cx="4936447" cy="1003521"/>
          </a:xfrm>
        </p:grpSpPr>
        <p:sp>
          <p:nvSpPr>
            <p:cNvPr id="11268" name="Obdélník 5"/>
            <p:cNvSpPr>
              <a:spLocks noChangeArrowheads="1"/>
            </p:cNvSpPr>
            <p:nvPr/>
          </p:nvSpPr>
          <p:spPr bwMode="auto">
            <a:xfrm>
              <a:off x="714349" y="2059536"/>
              <a:ext cx="10001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P(A) = </a:t>
              </a:r>
            </a:p>
          </p:txBody>
        </p:sp>
        <p:cxnSp>
          <p:nvCxnSpPr>
            <p:cNvPr id="7" name="Přímá spojovací čára 6"/>
            <p:cNvCxnSpPr/>
            <p:nvPr/>
          </p:nvCxnSpPr>
          <p:spPr>
            <a:xfrm>
              <a:off x="1571481" y="2273926"/>
              <a:ext cx="85713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0" name="Obdélník 7"/>
            <p:cNvSpPr>
              <a:spLocks noChangeArrowheads="1"/>
            </p:cNvSpPr>
            <p:nvPr/>
          </p:nvSpPr>
          <p:spPr bwMode="auto">
            <a:xfrm>
              <a:off x="1643044" y="1928802"/>
              <a:ext cx="7143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m(A)</a:t>
              </a:r>
            </a:p>
          </p:txBody>
        </p:sp>
        <p:sp>
          <p:nvSpPr>
            <p:cNvPr id="11271" name="Obdélník 8"/>
            <p:cNvSpPr>
              <a:spLocks noChangeArrowheads="1"/>
            </p:cNvSpPr>
            <p:nvPr/>
          </p:nvSpPr>
          <p:spPr bwMode="auto">
            <a:xfrm>
              <a:off x="1785919" y="2273850"/>
              <a:ext cx="42862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n</a:t>
              </a:r>
            </a:p>
            <a:p>
              <a:endParaRPr lang="cs-CZ">
                <a:latin typeface="Trebuchet MS" pitchFamily="34" charset="0"/>
              </a:endParaRPr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2857180" y="2273926"/>
              <a:ext cx="78570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3" name="Obdélník 10"/>
            <p:cNvSpPr>
              <a:spLocks noChangeArrowheads="1"/>
            </p:cNvSpPr>
            <p:nvPr/>
          </p:nvSpPr>
          <p:spPr bwMode="auto">
            <a:xfrm>
              <a:off x="2928927" y="1916660"/>
              <a:ext cx="7858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129</a:t>
              </a:r>
            </a:p>
          </p:txBody>
        </p:sp>
        <p:sp>
          <p:nvSpPr>
            <p:cNvPr id="11274" name="Obdélník 11"/>
            <p:cNvSpPr>
              <a:spLocks noChangeArrowheads="1"/>
            </p:cNvSpPr>
            <p:nvPr/>
          </p:nvSpPr>
          <p:spPr bwMode="auto">
            <a:xfrm>
              <a:off x="2857489" y="2273850"/>
              <a:ext cx="7409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1 240</a:t>
              </a:r>
            </a:p>
          </p:txBody>
        </p:sp>
        <p:sp>
          <p:nvSpPr>
            <p:cNvPr id="11275" name="Obdélník 12"/>
            <p:cNvSpPr>
              <a:spLocks noChangeArrowheads="1"/>
            </p:cNvSpPr>
            <p:nvPr/>
          </p:nvSpPr>
          <p:spPr bwMode="auto">
            <a:xfrm>
              <a:off x="2500299" y="2059536"/>
              <a:ext cx="3064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</a:t>
              </a:r>
            </a:p>
          </p:txBody>
        </p:sp>
        <p:sp>
          <p:nvSpPr>
            <p:cNvPr id="11276" name="Obdélník 13"/>
            <p:cNvSpPr>
              <a:spLocks noChangeArrowheads="1"/>
            </p:cNvSpPr>
            <p:nvPr/>
          </p:nvSpPr>
          <p:spPr bwMode="auto">
            <a:xfrm>
              <a:off x="3786183" y="2059536"/>
              <a:ext cx="18646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cs-CZ">
                  <a:latin typeface="Trebuchet MS" pitchFamily="34" charset="0"/>
                </a:rPr>
                <a:t>= 0,104 ≈ 10,4 %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</TotalTime>
  <Words>197</Words>
  <Application>Microsoft Office PowerPoint</Application>
  <PresentationFormat>Předvádění na obrazovce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Trebuchet MS</vt:lpstr>
      <vt:lpstr>Wingdings 2</vt:lpstr>
      <vt:lpstr>Wingdings</vt:lpstr>
      <vt:lpstr>Calibri</vt:lpstr>
      <vt:lpstr>Bohatý</vt:lpstr>
      <vt:lpstr>Matematická úloha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Marie</dc:creator>
  <cp:lastModifiedBy>Vladimír Pančocha</cp:lastModifiedBy>
  <cp:revision>19</cp:revision>
  <dcterms:created xsi:type="dcterms:W3CDTF">2011-03-14T18:45:06Z</dcterms:created>
  <dcterms:modified xsi:type="dcterms:W3CDTF">2012-11-11T09:56:02Z</dcterms:modified>
</cp:coreProperties>
</file>