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8C04F6-8311-47F7-AAC4-67E154677136}" type="datetimeFigureOut">
              <a:rPr lang="cs-CZ" smtClean="0"/>
              <a:pPr/>
              <a:t>11.11.2012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503419-CC5F-4D27-BD81-95F1466E9B6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409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2199B-726B-45F6-BCF4-BB200DF283AF}" type="datetimeFigureOut">
              <a:rPr lang="cs-CZ" smtClean="0"/>
              <a:pPr/>
              <a:t>11.11.2012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C85A-4B3E-4A8F-B73F-9F1CAAD9377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2199B-726B-45F6-BCF4-BB200DF283AF}" type="datetimeFigureOut">
              <a:rPr lang="cs-CZ" smtClean="0"/>
              <a:pPr/>
              <a:t>11.11.2012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C85A-4B3E-4A8F-B73F-9F1CAAD9377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2199B-726B-45F6-BCF4-BB200DF283AF}" type="datetimeFigureOut">
              <a:rPr lang="cs-CZ" smtClean="0"/>
              <a:pPr/>
              <a:t>11.11.2012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C85A-4B3E-4A8F-B73F-9F1CAAD9377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2199B-726B-45F6-BCF4-BB200DF283AF}" type="datetimeFigureOut">
              <a:rPr lang="cs-CZ" smtClean="0"/>
              <a:pPr/>
              <a:t>11.11.2012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C85A-4B3E-4A8F-B73F-9F1CAAD9377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2199B-726B-45F6-BCF4-BB200DF283AF}" type="datetimeFigureOut">
              <a:rPr lang="cs-CZ" smtClean="0"/>
              <a:pPr/>
              <a:t>11.11.2012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C85A-4B3E-4A8F-B73F-9F1CAAD9377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2199B-726B-45F6-BCF4-BB200DF283AF}" type="datetimeFigureOut">
              <a:rPr lang="cs-CZ" smtClean="0"/>
              <a:pPr/>
              <a:t>11.11.2012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C85A-4B3E-4A8F-B73F-9F1CAAD9377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2199B-726B-45F6-BCF4-BB200DF283AF}" type="datetimeFigureOut">
              <a:rPr lang="cs-CZ" smtClean="0"/>
              <a:pPr/>
              <a:t>11.11.2012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C85A-4B3E-4A8F-B73F-9F1CAAD9377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2199B-726B-45F6-BCF4-BB200DF283AF}" type="datetimeFigureOut">
              <a:rPr lang="cs-CZ" smtClean="0"/>
              <a:pPr/>
              <a:t>11.11.2012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C85A-4B3E-4A8F-B73F-9F1CAAD9377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2199B-726B-45F6-BCF4-BB200DF283AF}" type="datetimeFigureOut">
              <a:rPr lang="cs-CZ" smtClean="0"/>
              <a:pPr/>
              <a:t>11.11.2012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C85A-4B3E-4A8F-B73F-9F1CAAD9377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2199B-726B-45F6-BCF4-BB200DF283AF}" type="datetimeFigureOut">
              <a:rPr lang="cs-CZ" smtClean="0"/>
              <a:pPr/>
              <a:t>11.11.2012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7C85A-4B3E-4A8F-B73F-9F1CAAD9377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2199B-726B-45F6-BCF4-BB200DF283AF}" type="datetimeFigureOut">
              <a:rPr lang="cs-CZ" smtClean="0"/>
              <a:pPr/>
              <a:t>11.11.2012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897C85A-4B3E-4A8F-B73F-9F1CAAD9377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DA2199B-726B-45F6-BCF4-BB200DF283AF}" type="datetimeFigureOut">
              <a:rPr lang="cs-CZ" smtClean="0"/>
              <a:pPr/>
              <a:t>11.11.2012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897C85A-4B3E-4A8F-B73F-9F1CAAD93772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Pravděpodobnost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3933056"/>
            <a:ext cx="7854696" cy="1752600"/>
          </a:xfrm>
        </p:spPr>
        <p:txBody>
          <a:bodyPr/>
          <a:lstStyle/>
          <a:p>
            <a:pPr algn="ctr"/>
            <a:r>
              <a:rPr lang="cs-CZ" dirty="0" smtClean="0"/>
              <a:t>Jana </a:t>
            </a:r>
            <a:r>
              <a:rPr lang="cs-CZ" dirty="0" smtClean="0"/>
              <a:t>Ch.</a:t>
            </a:r>
            <a:endParaRPr lang="cs-CZ" dirty="0" smtClean="0"/>
          </a:p>
          <a:p>
            <a:pPr algn="ctr"/>
            <a:r>
              <a:rPr lang="cs-CZ" dirty="0" smtClean="0"/>
              <a:t>ZL 3.</a:t>
            </a:r>
          </a:p>
          <a:p>
            <a:pPr algn="ctr"/>
            <a:r>
              <a:rPr lang="cs-CZ" dirty="0" smtClean="0"/>
              <a:t>Prezentace o pravděpodobnosti</a:t>
            </a:r>
            <a:endParaRPr lang="cs-CZ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2160240"/>
          </a:xfrm>
        </p:spPr>
        <p:txBody>
          <a:bodyPr>
            <a:normAutofit/>
          </a:bodyPr>
          <a:lstStyle/>
          <a:p>
            <a:pPr algn="ctr"/>
            <a:r>
              <a:rPr lang="cs-CZ" sz="2400" dirty="0" smtClean="0">
                <a:latin typeface="Gill Sans MT" pitchFamily="34" charset="-18"/>
              </a:rPr>
              <a:t>Máme </a:t>
            </a:r>
            <a:r>
              <a:rPr lang="cs-CZ" sz="2400" b="1" dirty="0" smtClean="0">
                <a:latin typeface="Gill Sans MT" pitchFamily="34" charset="-18"/>
              </a:rPr>
              <a:t>16 láhví </a:t>
            </a:r>
            <a:r>
              <a:rPr lang="cs-CZ" sz="2400" dirty="0" smtClean="0">
                <a:latin typeface="Gill Sans MT" pitchFamily="34" charset="-18"/>
              </a:rPr>
              <a:t>minerálky.                                                                Víme, že v </a:t>
            </a:r>
            <a:r>
              <a:rPr lang="cs-CZ" sz="2400" b="1" dirty="0" smtClean="0">
                <a:latin typeface="Gill Sans MT" pitchFamily="34" charset="-18"/>
              </a:rPr>
              <a:t>10</a:t>
            </a:r>
            <a:r>
              <a:rPr lang="cs-CZ" sz="2400" dirty="0" smtClean="0">
                <a:latin typeface="Gill Sans MT" pitchFamily="34" charset="-18"/>
              </a:rPr>
              <a:t> láhvích je PODĚBRADKA a v </a:t>
            </a:r>
            <a:r>
              <a:rPr lang="cs-CZ" sz="2400" b="1" dirty="0" smtClean="0">
                <a:latin typeface="Gill Sans MT" pitchFamily="34" charset="-18"/>
              </a:rPr>
              <a:t>6</a:t>
            </a:r>
            <a:r>
              <a:rPr lang="cs-CZ" sz="2400" dirty="0" smtClean="0">
                <a:latin typeface="Gill Sans MT" pitchFamily="34" charset="-18"/>
              </a:rPr>
              <a:t> je ONDRÁŠOVKA.        </a:t>
            </a:r>
            <a:br>
              <a:rPr lang="cs-CZ" sz="2400" dirty="0" smtClean="0">
                <a:latin typeface="Gill Sans MT" pitchFamily="34" charset="-18"/>
              </a:rPr>
            </a:br>
            <a:r>
              <a:rPr lang="cs-CZ" sz="2400" dirty="0" smtClean="0">
                <a:latin typeface="Gill Sans MT" pitchFamily="34" charset="-18"/>
              </a:rPr>
              <a:t>  Jaká je pravděpodobnost, že mezi čtyřmi náhodně vybranými PET láhvemi jsou </a:t>
            </a:r>
            <a:r>
              <a:rPr lang="cs-CZ" sz="2400" b="1" dirty="0" smtClean="0">
                <a:latin typeface="Gill Sans MT" pitchFamily="34" charset="-18"/>
              </a:rPr>
              <a:t>2</a:t>
            </a:r>
            <a:r>
              <a:rPr lang="cs-CZ" sz="2400" dirty="0" smtClean="0">
                <a:latin typeface="Gill Sans MT" pitchFamily="34" charset="-18"/>
              </a:rPr>
              <a:t> PODĚBRADKY  a</a:t>
            </a:r>
            <a:r>
              <a:rPr lang="cs-CZ" sz="2400" b="1" dirty="0" smtClean="0">
                <a:latin typeface="Gill Sans MT" pitchFamily="34" charset="-18"/>
              </a:rPr>
              <a:t> 2 </a:t>
            </a:r>
            <a:r>
              <a:rPr lang="cs-CZ" sz="2400" dirty="0" smtClean="0">
                <a:latin typeface="Gill Sans MT" pitchFamily="34" charset="-18"/>
              </a:rPr>
              <a:t>ONDRÁŠOVKY?</a:t>
            </a:r>
            <a:endParaRPr lang="cs-CZ" sz="2400" dirty="0">
              <a:latin typeface="Gill Sans MT" pitchFamily="34" charset="-18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31840" y="3933056"/>
            <a:ext cx="2448272" cy="792088"/>
          </a:xfrm>
        </p:spPr>
        <p:txBody>
          <a:bodyPr/>
          <a:lstStyle/>
          <a:p>
            <a:r>
              <a:rPr lang="cs-CZ" dirty="0" smtClean="0"/>
              <a:t>Řeš příklad</a:t>
            </a:r>
            <a:endParaRPr lang="cs-CZ" dirty="0"/>
          </a:p>
        </p:txBody>
      </p:sp>
      <p:pic>
        <p:nvPicPr>
          <p:cNvPr id="1028" name="Picture 4" descr="C:\Users\AlesJana\AppData\Local\Microsoft\Windows\Temporary Internet Files\Content.IE5\OTKGXAZ0\MC90035196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4869160"/>
            <a:ext cx="1815220" cy="1342931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131840" y="227687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n</a:t>
            </a:r>
            <a:r>
              <a:rPr lang="cs-CZ" dirty="0" smtClean="0"/>
              <a:t> = 16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292080" y="227687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k</a:t>
            </a:r>
            <a:r>
              <a:rPr lang="cs-CZ" dirty="0" smtClean="0"/>
              <a:t> = 4 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491880" y="3356992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1.         </a:t>
            </a:r>
            <a:r>
              <a:rPr lang="cs-CZ" sz="2400" dirty="0" smtClean="0"/>
              <a:t>NE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3491880" y="4005064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2.        </a:t>
            </a:r>
            <a:r>
              <a:rPr lang="cs-CZ" sz="2400" dirty="0" smtClean="0"/>
              <a:t>NE</a:t>
            </a:r>
            <a:endParaRPr lang="cs-CZ" sz="2400" dirty="0"/>
          </a:p>
        </p:txBody>
      </p:sp>
      <p:sp>
        <p:nvSpPr>
          <p:cNvPr id="11" name="Pravá složená závorka 10"/>
          <p:cNvSpPr/>
          <p:nvPr/>
        </p:nvSpPr>
        <p:spPr>
          <a:xfrm>
            <a:off x="5292080" y="3573016"/>
            <a:ext cx="288032" cy="79208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5724128" y="378904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/>
              <a:t>C</a:t>
            </a:r>
            <a:r>
              <a:rPr lang="cs-CZ" sz="900" b="1" dirty="0" err="1" smtClean="0"/>
              <a:t>k</a:t>
            </a:r>
            <a:r>
              <a:rPr lang="cs-CZ" b="1" dirty="0" smtClean="0"/>
              <a:t>(n)</a:t>
            </a:r>
            <a:endParaRPr lang="cs-CZ" b="1" dirty="0"/>
          </a:p>
        </p:txBody>
      </p:sp>
      <p:pic>
        <p:nvPicPr>
          <p:cNvPr id="2051" name="Picture 3" descr="C:\Users\AlesJana\AppData\Local\Microsoft\Windows\Temporary Internet Files\Content.IE5\T4NW3PFB\MC90043448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4581128"/>
            <a:ext cx="1368152" cy="1628886"/>
          </a:xfrm>
          <a:prstGeom prst="rect">
            <a:avLst/>
          </a:prstGeom>
          <a:noFill/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9" grpId="0"/>
      <p:bldP spid="11" grpId="0" animBg="1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971600" y="1268760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m (A) = počet všech jevů příznivých</a:t>
            </a:r>
            <a:endParaRPr lang="cs-CZ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1115616" y="1844824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m (A)</a:t>
            </a:r>
            <a:r>
              <a:rPr lang="cs-CZ" dirty="0" smtClean="0"/>
              <a:t> = C</a:t>
            </a:r>
            <a:r>
              <a:rPr lang="cs-CZ" sz="900" dirty="0" smtClean="0"/>
              <a:t>2 </a:t>
            </a:r>
            <a:r>
              <a:rPr lang="cs-CZ" dirty="0" smtClean="0"/>
              <a:t>(10) . C</a:t>
            </a:r>
            <a:r>
              <a:rPr lang="cs-CZ" sz="900" dirty="0" smtClean="0"/>
              <a:t>2  </a:t>
            </a:r>
            <a:r>
              <a:rPr lang="cs-CZ" dirty="0" smtClean="0"/>
              <a:t>(6)                     </a:t>
            </a:r>
            <a:r>
              <a:rPr lang="cs-CZ" b="1" dirty="0" smtClean="0"/>
              <a:t>=</a:t>
            </a:r>
            <a:endParaRPr lang="cs-CZ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5292080" y="1844824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675</a:t>
            </a:r>
            <a:endParaRPr lang="cs-CZ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1043608" y="3356992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n = počet všech možných jevů </a:t>
            </a:r>
            <a:endParaRPr lang="cs-CZ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1331640" y="4077072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n</a:t>
            </a:r>
            <a:r>
              <a:rPr lang="cs-CZ" dirty="0" smtClean="0"/>
              <a:t> = C</a:t>
            </a:r>
            <a:r>
              <a:rPr lang="cs-CZ" sz="900" dirty="0" smtClean="0"/>
              <a:t>4</a:t>
            </a:r>
            <a:r>
              <a:rPr lang="cs-CZ" dirty="0" smtClean="0"/>
              <a:t> (16)                                   </a:t>
            </a:r>
            <a:r>
              <a:rPr lang="cs-CZ" b="1" dirty="0" smtClean="0"/>
              <a:t>=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292080" y="407707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1820</a:t>
            </a:r>
            <a:endParaRPr lang="cs-CZ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971600" y="4869160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P = m(A) / n</a:t>
            </a:r>
            <a:r>
              <a:rPr lang="cs-CZ" dirty="0" smtClean="0"/>
              <a:t> = 675 / 1820 = 0,37 . 100% </a:t>
            </a:r>
            <a:r>
              <a:rPr lang="cs-CZ" b="1" dirty="0" smtClean="0"/>
              <a:t>= 37%</a:t>
            </a:r>
            <a:endParaRPr lang="cs-CZ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971600" y="5661248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P, že mezi 4 minerálkami budou od každého druhu 2 láhve je 37%.</a:t>
            </a:r>
            <a:endParaRPr lang="cs-CZ" b="1" dirty="0"/>
          </a:p>
        </p:txBody>
      </p:sp>
      <p:pic>
        <p:nvPicPr>
          <p:cNvPr id="3075" name="Picture 3" descr="C:\Users\AlesJana\AppData\Local\Microsoft\Windows\Temporary Internet Files\Content.IE5\OTKGXAZ0\MP900405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376" y="4653136"/>
            <a:ext cx="576064" cy="864096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4437112"/>
            <a:ext cx="8661648" cy="1143000"/>
          </a:xfrm>
        </p:spPr>
        <p:txBody>
          <a:bodyPr>
            <a:noAutofit/>
          </a:bodyPr>
          <a:lstStyle/>
          <a:p>
            <a:r>
              <a:rPr lang="cs-CZ" sz="4000" dirty="0" smtClean="0"/>
              <a:t>Doufám, že to nebyl pro Vás těžký příklad.</a:t>
            </a:r>
            <a:endParaRPr lang="cs-CZ" sz="4000" dirty="0"/>
          </a:p>
        </p:txBody>
      </p:sp>
      <p:sp>
        <p:nvSpPr>
          <p:cNvPr id="4" name="Slunce 3"/>
          <p:cNvSpPr/>
          <p:nvPr/>
        </p:nvSpPr>
        <p:spPr>
          <a:xfrm>
            <a:off x="3203848" y="1772816"/>
            <a:ext cx="2808312" cy="2664296"/>
          </a:xfrm>
          <a:prstGeom prst="sun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109</TotalTime>
  <Words>128</Words>
  <Application>Microsoft Office PowerPoint</Application>
  <PresentationFormat>Předvádění na obrazovce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Tok</vt:lpstr>
      <vt:lpstr>Pravděpodobnost</vt:lpstr>
      <vt:lpstr>Máme 16 láhví minerálky.                                                                Víme, že v 10 láhvích je PODĚBRADKA a v 6 je ONDRÁŠOVKA.           Jaká je pravděpodobnost, že mezi čtyřmi náhodně vybranými PET láhvemi jsou 2 PODĚBRADKY  a 2 ONDRÁŠOVKY?</vt:lpstr>
      <vt:lpstr>ŘEŠENÍ</vt:lpstr>
      <vt:lpstr>Prezentace aplikace PowerPoint</vt:lpstr>
      <vt:lpstr>Doufám, že to nebyl pro Vás těžký příklad.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Pravděpodobnost</dc:title>
  <dc:creator>AlesJana</dc:creator>
  <cp:lastModifiedBy>Vladimír Pančocha</cp:lastModifiedBy>
  <cp:revision>18</cp:revision>
  <dcterms:created xsi:type="dcterms:W3CDTF">2011-03-12T07:49:22Z</dcterms:created>
  <dcterms:modified xsi:type="dcterms:W3CDTF">2012-11-11T09:41:55Z</dcterms:modified>
</cp:coreProperties>
</file>