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DDB839D-5303-406B-9203-DCFC5A625460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DB839D-5303-406B-9203-DCFC5A625460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DDB839D-5303-406B-9203-DCFC5A625460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DB839D-5303-406B-9203-DCFC5A625460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DDB839D-5303-406B-9203-DCFC5A625460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DB839D-5303-406B-9203-DCFC5A625460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DB839D-5303-406B-9203-DCFC5A625460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DB839D-5303-406B-9203-DCFC5A625460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DDB839D-5303-406B-9203-DCFC5A625460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DB839D-5303-406B-9203-DCFC5A625460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DB839D-5303-406B-9203-DCFC5A625460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DDB839D-5303-406B-9203-DCFC5A625460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2348880"/>
            <a:ext cx="5688632" cy="1052688"/>
          </a:xfrm>
        </p:spPr>
        <p:txBody>
          <a:bodyPr/>
          <a:lstStyle/>
          <a:p>
            <a:r>
              <a:rPr lang="cs-CZ" sz="4400" dirty="0" smtClean="0"/>
              <a:t>Pravděpodobnost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11960" y="5301208"/>
            <a:ext cx="4248472" cy="504056"/>
          </a:xfrm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Veronika </a:t>
            </a:r>
            <a:r>
              <a:rPr lang="cs-CZ" sz="2400" dirty="0" smtClean="0">
                <a:solidFill>
                  <a:schemeClr val="bg1"/>
                </a:solidFill>
              </a:rPr>
              <a:t>R., </a:t>
            </a:r>
            <a:r>
              <a:rPr lang="cs-CZ" sz="2400" dirty="0" smtClean="0">
                <a:solidFill>
                  <a:schemeClr val="bg1"/>
                </a:solidFill>
              </a:rPr>
              <a:t>ZL3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7228656" cy="61950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Jaká je pravděpodobnost, že z botníku, kde je umístěno 12 párů bot, vytáhnu právě 3 boty na levou nohu?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cs-CZ" sz="2400" dirty="0" smtClean="0"/>
              <a:t>k = 3, n = 12 + </a:t>
            </a:r>
            <a:r>
              <a:rPr lang="cs-CZ" sz="2400" dirty="0" err="1" smtClean="0"/>
              <a:t>12</a:t>
            </a:r>
            <a:r>
              <a:rPr lang="cs-CZ" sz="2400" dirty="0" smtClean="0"/>
              <a:t> = 24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/>
              <a:t>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NE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        		</a:t>
            </a:r>
            <a:r>
              <a:rPr lang="cs-CZ" sz="2400" dirty="0" err="1" smtClean="0">
                <a:latin typeface="+mj-lt"/>
                <a:cs typeface="Times New Roman" pitchFamily="18" charset="0"/>
              </a:rPr>
              <a:t>C</a:t>
            </a:r>
            <a:r>
              <a:rPr lang="cs-CZ" sz="2400" baseline="-25000" dirty="0" err="1" smtClean="0">
                <a:latin typeface="+mj-lt"/>
                <a:cs typeface="Times New Roman" pitchFamily="18" charset="0"/>
              </a:rPr>
              <a:t>k</a:t>
            </a:r>
            <a:r>
              <a:rPr lang="cs-CZ" sz="2400" baseline="-25000" dirty="0" smtClean="0">
                <a:latin typeface="+mj-lt"/>
                <a:cs typeface="Times New Roman" pitchFamily="18" charset="0"/>
              </a:rPr>
              <a:t>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(n) = (</a:t>
            </a:r>
            <a:r>
              <a:rPr lang="cs-CZ" sz="2400" baseline="30000" dirty="0" smtClean="0">
                <a:latin typeface="+mj-lt"/>
                <a:cs typeface="Times New Roman" pitchFamily="18" charset="0"/>
              </a:rPr>
              <a:t>n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k) = n! / k! * (n-k)!</a:t>
            </a:r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sz="2400" baseline="30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NE</a:t>
            </a:r>
          </a:p>
          <a:p>
            <a:pPr>
              <a:buNone/>
            </a:pPr>
            <a:endParaRPr lang="cs-CZ" sz="2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baseline="30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A – jev, kdy je mezi 12 páry bot, právě jsou 	obsaženy 3 boty na levou stranu </a:t>
            </a:r>
          </a:p>
          <a:p>
            <a:pPr>
              <a:buNone/>
            </a:pPr>
            <a:r>
              <a:rPr lang="cs-CZ" sz="2400" baseline="30000" dirty="0" smtClean="0">
                <a:latin typeface="+mj-lt"/>
                <a:cs typeface="Times New Roman" pitchFamily="18" charset="0"/>
              </a:rPr>
              <a:t>		</a:t>
            </a:r>
          </a:p>
          <a:p>
            <a:pPr>
              <a:buNone/>
            </a:pPr>
            <a:r>
              <a:rPr lang="cs-CZ" sz="2400" baseline="30000" dirty="0" smtClean="0">
                <a:latin typeface="+mj-lt"/>
                <a:cs typeface="Times New Roman" pitchFamily="18" charset="0"/>
              </a:rPr>
              <a:t>	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m (A) – počet příznivých jevů</a:t>
            </a:r>
            <a:endParaRPr lang="cs-CZ" sz="2400" baseline="30000" dirty="0" smtClean="0">
              <a:latin typeface="+mj-lt"/>
              <a:cs typeface="Times New Roman" pitchFamily="18" charset="0"/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755576" y="1628800"/>
            <a:ext cx="6768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0"/>
          <p:cNvSpPr txBox="1">
            <a:spLocks noChangeArrowheads="1"/>
          </p:cNvSpPr>
          <p:nvPr/>
        </p:nvSpPr>
        <p:spPr bwMode="auto">
          <a:xfrm>
            <a:off x="899592" y="1916832"/>
            <a:ext cx="360362" cy="5238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latin typeface="+mj-lt"/>
                <a:cs typeface="Times New Roman" pitchFamily="18" charset="0"/>
              </a:rPr>
              <a:t>0</a:t>
            </a:r>
          </a:p>
        </p:txBody>
      </p:sp>
      <p:sp>
        <p:nvSpPr>
          <p:cNvPr id="16" name="Pravá složená závorka 15"/>
          <p:cNvSpPr/>
          <p:nvPr/>
        </p:nvSpPr>
        <p:spPr>
          <a:xfrm>
            <a:off x="2267744" y="3212976"/>
            <a:ext cx="649288" cy="93662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7" name="TextovéPole 10"/>
          <p:cNvSpPr txBox="1">
            <a:spLocks noChangeArrowheads="1"/>
          </p:cNvSpPr>
          <p:nvPr/>
        </p:nvSpPr>
        <p:spPr bwMode="auto">
          <a:xfrm>
            <a:off x="899592" y="2852936"/>
            <a:ext cx="360362" cy="5238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 smtClean="0">
                <a:latin typeface="+mj-lt"/>
                <a:cs typeface="Times New Roman" pitchFamily="18" charset="0"/>
              </a:rPr>
              <a:t>1</a:t>
            </a:r>
            <a:endParaRPr lang="cs-CZ" sz="2800" dirty="0">
              <a:latin typeface="+mj-lt"/>
              <a:cs typeface="Times New Roman" pitchFamily="18" charset="0"/>
            </a:endParaRPr>
          </a:p>
        </p:txBody>
      </p:sp>
      <p:sp>
        <p:nvSpPr>
          <p:cNvPr id="18" name="TextovéPole 10"/>
          <p:cNvSpPr txBox="1">
            <a:spLocks noChangeArrowheads="1"/>
          </p:cNvSpPr>
          <p:nvPr/>
        </p:nvSpPr>
        <p:spPr bwMode="auto">
          <a:xfrm>
            <a:off x="899592" y="3789040"/>
            <a:ext cx="360362" cy="5238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 smtClean="0">
                <a:latin typeface="+mj-lt"/>
                <a:cs typeface="Times New Roman" pitchFamily="18" charset="0"/>
              </a:rPr>
              <a:t>2</a:t>
            </a:r>
            <a:endParaRPr lang="cs-CZ" sz="2800" dirty="0">
              <a:latin typeface="+mj-lt"/>
              <a:cs typeface="Times New Roman" pitchFamily="18" charset="0"/>
            </a:endParaRPr>
          </a:p>
        </p:txBody>
      </p:sp>
      <p:sp>
        <p:nvSpPr>
          <p:cNvPr id="19" name="TextovéPole 10"/>
          <p:cNvSpPr txBox="1">
            <a:spLocks noChangeArrowheads="1"/>
          </p:cNvSpPr>
          <p:nvPr/>
        </p:nvSpPr>
        <p:spPr bwMode="auto">
          <a:xfrm>
            <a:off x="899592" y="4653136"/>
            <a:ext cx="360362" cy="5238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 smtClean="0">
                <a:latin typeface="+mj-lt"/>
                <a:cs typeface="Times New Roman" pitchFamily="18" charset="0"/>
              </a:rPr>
              <a:t>3</a:t>
            </a:r>
            <a:endParaRPr lang="cs-CZ" sz="28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</a:t>
            </a:r>
            <a:r>
              <a:rPr lang="cs-CZ" sz="2400" dirty="0" smtClean="0">
                <a:latin typeface="+mj-lt"/>
              </a:rPr>
              <a:t>n =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C</a:t>
            </a:r>
            <a:r>
              <a:rPr lang="cs-CZ" sz="2400" baseline="-25000" dirty="0" smtClean="0">
                <a:latin typeface="+mj-lt"/>
                <a:cs typeface="Times New Roman" pitchFamily="18" charset="0"/>
              </a:rPr>
              <a:t>3</a:t>
            </a:r>
            <a:r>
              <a:rPr lang="cs-CZ" sz="2400" dirty="0" smtClean="0">
                <a:latin typeface="+mj-lt"/>
                <a:cs typeface="Times New Roman" pitchFamily="18" charset="0"/>
              </a:rPr>
              <a:t>(24) = (</a:t>
            </a:r>
            <a:r>
              <a:rPr lang="cs-CZ" sz="2400" baseline="30000" dirty="0" smtClean="0">
                <a:latin typeface="+mj-lt"/>
                <a:cs typeface="Times New Roman" pitchFamily="18" charset="0"/>
              </a:rPr>
              <a:t>24</a:t>
            </a:r>
            <a:r>
              <a:rPr lang="cs-CZ" sz="2400" dirty="0" smtClean="0">
                <a:latin typeface="+mj-lt"/>
                <a:cs typeface="Times New Roman" pitchFamily="18" charset="0"/>
              </a:rPr>
              <a:t>3) = 24!/ 3! * 21! = 24 * 23 * 	22 * 21!/3 * 2 * 21! = 8 * 23 * 11 = 2024</a:t>
            </a:r>
          </a:p>
          <a:p>
            <a:pPr>
              <a:buNone/>
            </a:pPr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sz="2400" dirty="0" smtClean="0">
                <a:latin typeface="+mj-lt"/>
                <a:cs typeface="Times New Roman" pitchFamily="18" charset="0"/>
              </a:rPr>
              <a:t>	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m (A)  = C</a:t>
            </a:r>
            <a:r>
              <a:rPr lang="cs-CZ" sz="2400" baseline="-25000" dirty="0" smtClean="0">
                <a:latin typeface="+mj-lt"/>
                <a:cs typeface="Times New Roman" pitchFamily="18" charset="0"/>
              </a:rPr>
              <a:t>3</a:t>
            </a:r>
            <a:r>
              <a:rPr lang="cs-CZ" sz="2400" dirty="0" smtClean="0">
                <a:latin typeface="+mj-lt"/>
                <a:cs typeface="Times New Roman" pitchFamily="18" charset="0"/>
              </a:rPr>
              <a:t>(12) = (</a:t>
            </a:r>
            <a:r>
              <a:rPr lang="cs-CZ" sz="2400" baseline="30000" dirty="0" smtClean="0">
                <a:latin typeface="+mj-lt"/>
                <a:cs typeface="Times New Roman" pitchFamily="18" charset="0"/>
              </a:rPr>
              <a:t>12</a:t>
            </a:r>
            <a:r>
              <a:rPr lang="cs-CZ" sz="2400" dirty="0" smtClean="0">
                <a:latin typeface="+mj-lt"/>
                <a:cs typeface="Times New Roman" pitchFamily="18" charset="0"/>
              </a:rPr>
              <a:t>3) = 12!/3! * 9! = 12 * 	11* 10 * 9!/ 3 * 2 * 9! = 4 * 11 * 5 = 220</a:t>
            </a:r>
          </a:p>
          <a:p>
            <a:pPr>
              <a:buNone/>
            </a:pPr>
            <a:endParaRPr lang="cs-CZ" sz="2400" dirty="0" smtClean="0">
              <a:latin typeface="+mj-lt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+mj-lt"/>
                <a:cs typeface="Times New Roman" pitchFamily="18" charset="0"/>
              </a:rPr>
              <a:t>	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P = m(A)/n = 220 / 2024 = </a:t>
            </a:r>
            <a:r>
              <a:rPr lang="cs-CZ" sz="2400" b="1" u="sng" dirty="0" smtClean="0">
                <a:latin typeface="+mj-lt"/>
                <a:cs typeface="Times New Roman" pitchFamily="18" charset="0"/>
              </a:rPr>
              <a:t>0,1 ~ 10%</a:t>
            </a:r>
          </a:p>
          <a:p>
            <a:pPr>
              <a:buNone/>
            </a:pPr>
            <a:endParaRPr lang="cs-CZ" sz="2400" b="1" u="sng" dirty="0" smtClean="0">
              <a:latin typeface="+mj-lt"/>
              <a:cs typeface="Times New Roman" pitchFamily="18" charset="0"/>
            </a:endParaRPr>
          </a:p>
          <a:p>
            <a:pPr>
              <a:buNone/>
            </a:pPr>
            <a:endParaRPr lang="cs-CZ" sz="2400" b="1" u="sng" dirty="0" smtClean="0">
              <a:latin typeface="+mj-lt"/>
              <a:cs typeface="Times New Roman" pitchFamily="18" charset="0"/>
            </a:endParaRPr>
          </a:p>
          <a:p>
            <a:pPr>
              <a:buNone/>
            </a:pPr>
            <a:r>
              <a:rPr lang="cs-CZ" sz="2400" b="1" dirty="0" smtClean="0">
                <a:latin typeface="+mj-lt"/>
                <a:cs typeface="Times New Roman" pitchFamily="18" charset="0"/>
              </a:rPr>
              <a:t>		</a:t>
            </a:r>
            <a:r>
              <a:rPr lang="cs-CZ" sz="2400" dirty="0" smtClean="0">
                <a:latin typeface="+mj-lt"/>
                <a:cs typeface="Times New Roman" pitchFamily="18" charset="0"/>
              </a:rPr>
              <a:t>Existuje 10 % pravděpodobnost, že 	vytáhnete právě 3 levé boty.</a:t>
            </a:r>
          </a:p>
          <a:p>
            <a:pPr>
              <a:buNone/>
            </a:pPr>
            <a:endParaRPr lang="cs-CZ" sz="2400" b="1" u="sng" dirty="0" smtClean="0">
              <a:latin typeface="+mj-lt"/>
              <a:cs typeface="Times New Roman" pitchFamily="18" charset="0"/>
            </a:endParaRPr>
          </a:p>
          <a:p>
            <a:pPr>
              <a:buNone/>
            </a:pPr>
            <a:endParaRPr lang="cs-CZ" sz="2400" b="1" u="sng" dirty="0" smtClean="0">
              <a:latin typeface="+mj-lt"/>
              <a:cs typeface="Times New Roman" pitchFamily="18" charset="0"/>
            </a:endParaRPr>
          </a:p>
        </p:txBody>
      </p:sp>
      <p:sp>
        <p:nvSpPr>
          <p:cNvPr id="4" name="TextovéPole 10"/>
          <p:cNvSpPr txBox="1">
            <a:spLocks noChangeArrowheads="1"/>
          </p:cNvSpPr>
          <p:nvPr/>
        </p:nvSpPr>
        <p:spPr bwMode="auto">
          <a:xfrm>
            <a:off x="827584" y="908720"/>
            <a:ext cx="360362" cy="5238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 smtClean="0">
                <a:latin typeface="+mj-lt"/>
                <a:cs typeface="Times New Roman" pitchFamily="18" charset="0"/>
              </a:rPr>
              <a:t>4</a:t>
            </a:r>
            <a:endParaRPr lang="cs-CZ" sz="2800" dirty="0">
              <a:latin typeface="+mj-lt"/>
              <a:cs typeface="Times New Roman" pitchFamily="18" charset="0"/>
            </a:endParaRPr>
          </a:p>
        </p:txBody>
      </p:sp>
      <p:sp>
        <p:nvSpPr>
          <p:cNvPr id="5" name="TextovéPole 10"/>
          <p:cNvSpPr txBox="1">
            <a:spLocks noChangeArrowheads="1"/>
          </p:cNvSpPr>
          <p:nvPr/>
        </p:nvSpPr>
        <p:spPr bwMode="auto">
          <a:xfrm>
            <a:off x="827584" y="3429000"/>
            <a:ext cx="360362" cy="5238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 smtClean="0">
                <a:latin typeface="+mj-lt"/>
                <a:cs typeface="Times New Roman" pitchFamily="18" charset="0"/>
              </a:rPr>
              <a:t>5</a:t>
            </a:r>
            <a:endParaRPr lang="cs-CZ" sz="28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6094</TotalTime>
  <Words>11</Words>
  <Application>Microsoft Office PowerPoint</Application>
  <PresentationFormat>Předvádění na obrazovce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Bohatý</vt:lpstr>
      <vt:lpstr>Pravděpodobnost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Veronika Rozenbergová</dc:creator>
  <cp:lastModifiedBy>Vladimír Pančocha</cp:lastModifiedBy>
  <cp:revision>247</cp:revision>
  <dcterms:created xsi:type="dcterms:W3CDTF">2011-03-10T15:09:37Z</dcterms:created>
  <dcterms:modified xsi:type="dcterms:W3CDTF">2012-11-11T09:53:32Z</dcterms:modified>
</cp:coreProperties>
</file>